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81"/>
  </p:notesMasterIdLst>
  <p:handoutMasterIdLst>
    <p:handoutMasterId r:id="rId82"/>
  </p:handoutMasterIdLst>
  <p:sldIdLst>
    <p:sldId id="256" r:id="rId2"/>
    <p:sldId id="741" r:id="rId3"/>
    <p:sldId id="740" r:id="rId4"/>
    <p:sldId id="742" r:id="rId5"/>
    <p:sldId id="744" r:id="rId6"/>
    <p:sldId id="768" r:id="rId7"/>
    <p:sldId id="769" r:id="rId8"/>
    <p:sldId id="770" r:id="rId9"/>
    <p:sldId id="750" r:id="rId10"/>
    <p:sldId id="800" r:id="rId11"/>
    <p:sldId id="752" r:id="rId12"/>
    <p:sldId id="801" r:id="rId13"/>
    <p:sldId id="753" r:id="rId14"/>
    <p:sldId id="802" r:id="rId15"/>
    <p:sldId id="772" r:id="rId16"/>
    <p:sldId id="803" r:id="rId17"/>
    <p:sldId id="754" r:id="rId18"/>
    <p:sldId id="771" r:id="rId19"/>
    <p:sldId id="756" r:id="rId20"/>
    <p:sldId id="781" r:id="rId21"/>
    <p:sldId id="782" r:id="rId22"/>
    <p:sldId id="790" r:id="rId23"/>
    <p:sldId id="789" r:id="rId24"/>
    <p:sldId id="788" r:id="rId25"/>
    <p:sldId id="787" r:id="rId26"/>
    <p:sldId id="786" r:id="rId27"/>
    <p:sldId id="785" r:id="rId28"/>
    <p:sldId id="792" r:id="rId29"/>
    <p:sldId id="794" r:id="rId30"/>
    <p:sldId id="793" r:id="rId31"/>
    <p:sldId id="795" r:id="rId32"/>
    <p:sldId id="796" r:id="rId33"/>
    <p:sldId id="797" r:id="rId34"/>
    <p:sldId id="822" r:id="rId35"/>
    <p:sldId id="805" r:id="rId36"/>
    <p:sldId id="806" r:id="rId37"/>
    <p:sldId id="807" r:id="rId38"/>
    <p:sldId id="808" r:id="rId39"/>
    <p:sldId id="809" r:id="rId40"/>
    <p:sldId id="810" r:id="rId41"/>
    <p:sldId id="773" r:id="rId42"/>
    <p:sldId id="761" r:id="rId43"/>
    <p:sldId id="774" r:id="rId44"/>
    <p:sldId id="811" r:id="rId45"/>
    <p:sldId id="775" r:id="rId46"/>
    <p:sldId id="776" r:id="rId47"/>
    <p:sldId id="777" r:id="rId48"/>
    <p:sldId id="812" r:id="rId49"/>
    <p:sldId id="813" r:id="rId50"/>
    <p:sldId id="778" r:id="rId51"/>
    <p:sldId id="779" r:id="rId52"/>
    <p:sldId id="814" r:id="rId53"/>
    <p:sldId id="815" r:id="rId54"/>
    <p:sldId id="816" r:id="rId55"/>
    <p:sldId id="817" r:id="rId56"/>
    <p:sldId id="831" r:id="rId57"/>
    <p:sldId id="825" r:id="rId58"/>
    <p:sldId id="826" r:id="rId59"/>
    <p:sldId id="827" r:id="rId60"/>
    <p:sldId id="828" r:id="rId61"/>
    <p:sldId id="829" r:id="rId62"/>
    <p:sldId id="830" r:id="rId63"/>
    <p:sldId id="832" r:id="rId64"/>
    <p:sldId id="833" r:id="rId65"/>
    <p:sldId id="834" r:id="rId66"/>
    <p:sldId id="835" r:id="rId67"/>
    <p:sldId id="836" r:id="rId68"/>
    <p:sldId id="837" r:id="rId69"/>
    <p:sldId id="838" r:id="rId70"/>
    <p:sldId id="839" r:id="rId71"/>
    <p:sldId id="840" r:id="rId72"/>
    <p:sldId id="841" r:id="rId73"/>
    <p:sldId id="842" r:id="rId74"/>
    <p:sldId id="821" r:id="rId75"/>
    <p:sldId id="843" r:id="rId76"/>
    <p:sldId id="824" r:id="rId77"/>
    <p:sldId id="823" r:id="rId78"/>
    <p:sldId id="759" r:id="rId79"/>
    <p:sldId id="760" r:id="rId8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0" autoAdjust="0"/>
    <p:restoredTop sz="92609" autoAdjust="0"/>
  </p:normalViewPr>
  <p:slideViewPr>
    <p:cSldViewPr>
      <p:cViewPr varScale="1">
        <p:scale>
          <a:sx n="91" d="100"/>
          <a:sy n="91" d="100"/>
        </p:scale>
        <p:origin x="-104" y="-19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126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Relationship Id="rId3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When students sprint:</a:t>
            </a:r>
            <a:br>
              <a:rPr lang="en-US" dirty="0" smtClean="0"/>
            </a:br>
            <a:r>
              <a:rPr lang="en-US" dirty="0" smtClean="0"/>
              <a:t>Experiences with </a:t>
            </a:r>
            <a:br>
              <a:rPr lang="en-US" dirty="0" smtClean="0"/>
            </a:br>
            <a:r>
              <a:rPr lang="en-US" dirty="0" smtClean="0"/>
              <a:t>Athletic Software Engineering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Arial Rounded MT Bold"/>
              </a:rPr>
              <a:t>Philip Johnson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Collaborative Software Development Laboratory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Information and Computer Sciences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University of Hawaii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create "deep" learning in my courses?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Approach: Survey</a:t>
            </a:r>
            <a:r>
              <a:rPr lang="en-US" sz="3600" dirty="0"/>
              <a:t> </a:t>
            </a:r>
            <a:r>
              <a:rPr lang="en-US" sz="3600" dirty="0" smtClean="0"/>
              <a:t>text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8317"/>
              </p:ext>
            </p:extLst>
          </p:nvPr>
        </p:nvGraphicFramePr>
        <p:xfrm>
          <a:off x="152400" y="1219200"/>
          <a:ext cx="8763000" cy="17023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Community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02890"/>
              </p:ext>
            </p:extLst>
          </p:nvPr>
        </p:nvGraphicFramePr>
        <p:xfrm>
          <a:off x="152400" y="1219200"/>
          <a:ext cx="8763000" cy="28874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91090"/>
              </p:ext>
            </p:extLst>
          </p:nvPr>
        </p:nvGraphicFramePr>
        <p:xfrm>
          <a:off x="152400" y="1219200"/>
          <a:ext cx="8763000" cy="40726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99952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Approach: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Athletic Software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HawaiiManoaCampusRoundt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12.4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7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8-12 at 12.4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50106" y="1617649"/>
            <a:ext cx="4399552" cy="185198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7666" y="4444755"/>
            <a:ext cx="4376874" cy="1674426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64776" y="1632767"/>
            <a:ext cx="3333680" cy="92221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95014" y="3499867"/>
            <a:ext cx="3295884" cy="277419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So, where's the "athletics"?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8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ww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-4420" r="4093" b="7735"/>
          <a:stretch/>
        </p:blipFill>
        <p:spPr>
          <a:xfrm>
            <a:off x="0" y="-367667"/>
            <a:ext cx="9144000" cy="70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"Workouts", not "classes"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547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No reward for "heroic efforts"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71659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/>
          <a:lstStyle/>
          <a:p>
            <a:pPr algn="ctr"/>
            <a:r>
              <a:rPr lang="en-US" sz="4100" dirty="0" smtClean="0"/>
              <a:t>Organize material into "skills".</a:t>
            </a:r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"Fluency" with a skill can be tested in &lt;45 minutes.</a:t>
            </a:r>
          </a:p>
          <a:p>
            <a:pPr algn="ctr"/>
            <a:endParaRPr lang="en-US" sz="4100" dirty="0"/>
          </a:p>
          <a:p>
            <a:pPr algn="ctr"/>
            <a:r>
              <a:rPr lang="en-US" sz="4100" dirty="0" smtClean="0"/>
              <a:t>Instructor demonstrates "fluency" via YouTube videos.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49571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581400"/>
          </a:xfrm>
        </p:spPr>
        <p:txBody>
          <a:bodyPr/>
          <a:lstStyle/>
          <a:p>
            <a:pPr algn="ctr"/>
            <a:r>
              <a:rPr lang="en-US" sz="4100" dirty="0" smtClean="0"/>
              <a:t>"DNF" </a:t>
            </a:r>
            <a:br>
              <a:rPr lang="en-US" sz="4100" dirty="0" smtClean="0"/>
            </a:br>
            <a:r>
              <a:rPr lang="en-US" sz="4100" dirty="0" smtClean="0"/>
              <a:t>(Did not finish)</a:t>
            </a:r>
          </a:p>
          <a:p>
            <a:pPr algn="ctr"/>
            <a:endParaRPr lang="en-US" sz="4100" dirty="0" smtClean="0"/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No credit if you take too long</a:t>
            </a:r>
            <a:endParaRPr lang="en-US" sz="41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72000" y="2819400"/>
            <a:ext cx="0" cy="137160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819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6000"/>
            <a:ext cx="8458200" cy="4024313"/>
          </a:xfrm>
        </p:spPr>
        <p:txBody>
          <a:bodyPr/>
          <a:lstStyle/>
          <a:p>
            <a:pPr algn="ctr"/>
            <a:r>
              <a:rPr lang="en-US" sz="4100" dirty="0" smtClean="0"/>
              <a:t>Skill: </a:t>
            </a:r>
            <a:endParaRPr lang="en-US" sz="4100" dirty="0"/>
          </a:p>
          <a:p>
            <a:pPr algn="ctr"/>
            <a:r>
              <a:rPr lang="en-US" sz="4100" dirty="0" smtClean="0"/>
              <a:t>Develop fluency with basic UI technology (HTML/CSS)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1481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3.45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t="3197" r="4663" b="7037"/>
          <a:stretch/>
        </p:blipFill>
        <p:spPr>
          <a:xfrm>
            <a:off x="685800" y="0"/>
            <a:ext cx="7772400" cy="6843576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0637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3.49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0"/>
            <a:ext cx="8636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3 at 10.22.1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4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Question: </a:t>
            </a:r>
            <a:br>
              <a:rPr lang="en-US" dirty="0" smtClean="0"/>
            </a:br>
            <a:r>
              <a:rPr lang="en-US" dirty="0" smtClean="0"/>
              <a:t>How to assess if a student has achieved "fluency"?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dirty="0" smtClean="0"/>
              <a:t>Answer: </a:t>
            </a:r>
            <a:br>
              <a:rPr lang="en-US" dirty="0" smtClean="0"/>
            </a:br>
            <a:r>
              <a:rPr lang="en-US" dirty="0" smtClean="0"/>
              <a:t>The "WOD"</a:t>
            </a:r>
            <a:br>
              <a:rPr lang="en-US" dirty="0" smtClean="0"/>
            </a:br>
            <a:r>
              <a:rPr lang="en-US" dirty="0" smtClean="0"/>
              <a:t>(Workout of the Day)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352800"/>
            <a:ext cx="9144000" cy="1752600"/>
          </a:xfrm>
        </p:spPr>
        <p:txBody>
          <a:bodyPr/>
          <a:lstStyle/>
          <a:p>
            <a:r>
              <a:rPr lang="en-US" dirty="0" smtClean="0"/>
              <a:t>Each Wednesday, students take a timed test to see if they have achieved "fluency" for that module</a:t>
            </a:r>
          </a:p>
          <a:p>
            <a:endParaRPr lang="en-US" dirty="0"/>
          </a:p>
          <a:p>
            <a:r>
              <a:rPr lang="en-US" dirty="0" smtClean="0"/>
              <a:t>If they do not solve the problem both </a:t>
            </a:r>
            <a:r>
              <a:rPr lang="en-US" u="sng" dirty="0" smtClean="0"/>
              <a:t>quickly</a:t>
            </a:r>
            <a:r>
              <a:rPr lang="en-US" dirty="0" smtClean="0"/>
              <a:t> and </a:t>
            </a:r>
            <a:r>
              <a:rPr lang="en-US" u="sng" dirty="0" smtClean="0"/>
              <a:t>correctly</a:t>
            </a:r>
            <a:r>
              <a:rPr lang="en-US" dirty="0" smtClean="0"/>
              <a:t>, they get no credit for the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dl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514" r="5510" b="8077"/>
          <a:stretch/>
        </p:blipFill>
        <p:spPr>
          <a:xfrm>
            <a:off x="685800" y="0"/>
            <a:ext cx="760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/>
              <a:t>WOD Logistics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3127375"/>
            <a:ext cx="8610600" cy="1752600"/>
          </a:xfrm>
        </p:spPr>
        <p:txBody>
          <a:bodyPr/>
          <a:lstStyle/>
          <a:p>
            <a:r>
              <a:rPr lang="en-US" dirty="0" smtClean="0"/>
              <a:t>How do you </a:t>
            </a:r>
          </a:p>
          <a:p>
            <a:endParaRPr lang="en-US" dirty="0"/>
          </a:p>
          <a:p>
            <a:r>
              <a:rPr lang="en-US" dirty="0" smtClean="0"/>
              <a:t>(1) individually time every student in the class,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(2) verify each student did the problem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35432" r="19446" b="36969"/>
          <a:stretch/>
        </p:blipFill>
        <p:spPr>
          <a:xfrm>
            <a:off x="76199" y="1447800"/>
            <a:ext cx="9037103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student has an envelope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052" y="4724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keep envelopes between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envelope-content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069" t="39359" r="7099" b="23139"/>
          <a:stretch/>
        </p:blipFill>
        <p:spPr>
          <a:xfrm>
            <a:off x="685800" y="1066800"/>
            <a:ext cx="7383011" cy="449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Envelopes contain an index card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630" y="5715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containing results from all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icking-up-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19766"/>
          <a:stretch/>
        </p:blipFill>
        <p:spPr>
          <a:xfrm>
            <a:off x="0" y="1143000"/>
            <a:ext cx="9144000" cy="4016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their card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31024" y="5486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and write date and WOD name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6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2057400" cy="2667000"/>
          </a:xfrm>
        </p:spPr>
        <p:txBody>
          <a:bodyPr/>
          <a:lstStyle/>
          <a:p>
            <a:r>
              <a:rPr lang="en-US" sz="3200" dirty="0" smtClean="0"/>
              <a:t>Once</a:t>
            </a:r>
            <a:br>
              <a:rPr lang="en-US" sz="3200" dirty="0" smtClean="0"/>
            </a:br>
            <a:r>
              <a:rPr lang="en-US" sz="3200" dirty="0" smtClean="0"/>
              <a:t>class is</a:t>
            </a:r>
            <a:br>
              <a:rPr lang="en-US" sz="3200" dirty="0" smtClean="0"/>
            </a:br>
            <a:r>
              <a:rPr lang="en-US" sz="3200" dirty="0" smtClean="0"/>
              <a:t>ready: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I provide</a:t>
            </a:r>
            <a:br>
              <a:rPr lang="en-US" sz="3200" dirty="0" smtClean="0"/>
            </a:br>
            <a:r>
              <a:rPr lang="en-US" sz="3200" dirty="0" smtClean="0"/>
              <a:t>URL to</a:t>
            </a:r>
            <a:br>
              <a:rPr lang="en-US" sz="3200" dirty="0" smtClean="0"/>
            </a:br>
            <a:r>
              <a:rPr lang="en-US" sz="3200" dirty="0" smtClean="0"/>
              <a:t>WOD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</a:t>
            </a:r>
            <a:br>
              <a:rPr lang="en-US" sz="3200" dirty="0" smtClean="0"/>
            </a:br>
            <a:r>
              <a:rPr lang="en-US" sz="3200" dirty="0" smtClean="0"/>
              <a:t>start</a:t>
            </a:r>
            <a:br>
              <a:rPr lang="en-US" sz="3200" dirty="0" smtClean="0"/>
            </a:br>
            <a:r>
              <a:rPr lang="en-US" sz="3200" dirty="0" smtClean="0"/>
              <a:t>timer</a:t>
            </a:r>
            <a:endParaRPr lang="en-US" sz="3200" dirty="0"/>
          </a:p>
        </p:txBody>
      </p:sp>
      <p:pic>
        <p:nvPicPr>
          <p:cNvPr id="3" name="Picture 2" descr="Screen Shot 2014-08-13 at 11.00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3371" r="4721" b="7056"/>
          <a:stretch/>
        </p:blipFill>
        <p:spPr>
          <a:xfrm>
            <a:off x="2057400" y="0"/>
            <a:ext cx="7086600" cy="68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do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25891"/>
          <a:stretch/>
        </p:blipFill>
        <p:spPr>
          <a:xfrm>
            <a:off x="0" y="1524000"/>
            <a:ext cx="9144000" cy="31608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race against the clock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105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 finish WOD correctly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finish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18509"/>
          <a:stretch/>
        </p:blipFill>
        <p:spPr>
          <a:xfrm>
            <a:off x="0" y="1447800"/>
            <a:ext cx="9144000" cy="31138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When finished, students raise hand</a:t>
            </a:r>
            <a:endParaRPr lang="en-US" sz="36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0292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record elapsed time on their card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8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ost-wod-warmdow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21571"/>
          <a:stretch/>
        </p:blipFill>
        <p:spPr>
          <a:xfrm>
            <a:off x="0" y="1447800"/>
            <a:ext cx="9144000" cy="3217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finishers wait outside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0" y="5334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 informal "Winners Circle"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After class, I check submission</a:t>
            </a:r>
            <a:endParaRPr lang="en-US" sz="4000" dirty="0"/>
          </a:p>
        </p:txBody>
      </p:sp>
      <p:pic>
        <p:nvPicPr>
          <p:cNvPr id="4" name="Picture 3" descr="2014-08-13 11.10.23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381000" y="990600"/>
            <a:ext cx="7954926" cy="4753106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0" y="5867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 incorrect, "DNF", no credit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57200" y="3124200"/>
            <a:ext cx="6324600" cy="762000"/>
          </a:xfrm>
          <a:prstGeom prst="round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0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Steps to Athletic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5167313"/>
          </a:xfrm>
        </p:spPr>
        <p:txBody>
          <a:bodyPr/>
          <a:lstStyle/>
          <a:p>
            <a:r>
              <a:rPr lang="en-US" dirty="0" smtClean="0"/>
              <a:t>1. Design a sequence of modules providing "skills" to be mastered.</a:t>
            </a:r>
          </a:p>
          <a:p>
            <a:endParaRPr lang="en-US" dirty="0"/>
          </a:p>
          <a:p>
            <a:r>
              <a:rPr lang="en-US" dirty="0" smtClean="0"/>
              <a:t>2. For each module, provide students with:</a:t>
            </a:r>
          </a:p>
          <a:p>
            <a:pPr lvl="1"/>
            <a:r>
              <a:rPr lang="en-US" dirty="0" smtClean="0"/>
              <a:t>sample problems requiring use of a skill</a:t>
            </a:r>
          </a:p>
          <a:p>
            <a:pPr lvl="1"/>
            <a:r>
              <a:rPr lang="en-US" dirty="0" smtClean="0"/>
              <a:t>solution videos to each problem showing "mastery" of skill, time needed when "fluent"</a:t>
            </a:r>
          </a:p>
          <a:p>
            <a:pPr lvl="1"/>
            <a:endParaRPr lang="en-US" dirty="0"/>
          </a:p>
          <a:p>
            <a:r>
              <a:rPr lang="en-US" dirty="0" smtClean="0"/>
              <a:t>3. Assess mastery through an in-class test where students are given a new problem to solve in a limited amount of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Learning outcomes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10113"/>
          </a:xfrm>
        </p:spPr>
        <p:txBody>
          <a:bodyPr/>
          <a:lstStyle/>
          <a:p>
            <a:r>
              <a:rPr lang="en-US" sz="4100" dirty="0" smtClean="0"/>
              <a:t>New ways to experiment on your students in the classroom</a:t>
            </a:r>
          </a:p>
          <a:p>
            <a:endParaRPr lang="en-US" sz="4100" dirty="0"/>
          </a:p>
          <a:p>
            <a:r>
              <a:rPr lang="en-US" sz="4100" dirty="0" smtClean="0"/>
              <a:t>A simple, open source technology for building semi-structured course web sites.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62771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did this work out?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WODs are stressful...</a:t>
            </a:r>
            <a:endParaRPr lang="en-US" dirty="0"/>
          </a:p>
        </p:txBody>
      </p:sp>
      <p:pic>
        <p:nvPicPr>
          <p:cNvPr id="3" name="Picture 2" descr="Screen Shot 2014-08-13 at 11.26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t="4717" r="6588" b="10898"/>
          <a:stretch/>
        </p:blipFill>
        <p:spPr>
          <a:xfrm>
            <a:off x="990600" y="978789"/>
            <a:ext cx="7239000" cy="58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 but humans habituate</a:t>
            </a:r>
            <a:endParaRPr lang="en-US" dirty="0"/>
          </a:p>
        </p:txBody>
      </p:sp>
      <p:pic>
        <p:nvPicPr>
          <p:cNvPr id="6" name="Picture 5" descr="Screen Shot 2014-08-13 at 11.38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4717" r="6439" b="10199"/>
          <a:stretch/>
        </p:blipFill>
        <p:spPr>
          <a:xfrm>
            <a:off x="990600" y="1001732"/>
            <a:ext cx="6900680" cy="58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Students practiced!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36124" y="-669324"/>
            <a:ext cx="567175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Practice WOD statistics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3733800"/>
          </a:xfrm>
        </p:spPr>
        <p:txBody>
          <a:bodyPr/>
          <a:lstStyle/>
          <a:p>
            <a:r>
              <a:rPr lang="en-US" sz="4100" dirty="0" smtClean="0"/>
              <a:t>Every student repeated at least one practice WOD.</a:t>
            </a:r>
          </a:p>
          <a:p>
            <a:endParaRPr lang="en-US" sz="4100" dirty="0"/>
          </a:p>
          <a:p>
            <a:r>
              <a:rPr lang="en-US" sz="4100" dirty="0" smtClean="0"/>
              <a:t>Over half the students repeated at least 12 practice WODs.</a:t>
            </a:r>
          </a:p>
          <a:p>
            <a:endParaRPr lang="en-US" sz="4100" dirty="0"/>
          </a:p>
          <a:p>
            <a:r>
              <a:rPr lang="en-US" sz="4100" dirty="0" smtClean="0"/>
              <a:t>One student made 82 attempts at the 39 practice WODs.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93066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438400"/>
            <a:ext cx="9144000" cy="1470025"/>
          </a:xfrm>
        </p:spPr>
        <p:txBody>
          <a:bodyPr/>
          <a:lstStyle/>
          <a:p>
            <a:r>
              <a:rPr lang="en-US" dirty="0" smtClean="0"/>
              <a:t>For the first time in 25 years,</a:t>
            </a:r>
            <a:br>
              <a:rPr lang="en-US" dirty="0" smtClean="0"/>
            </a:br>
            <a:r>
              <a:rPr lang="en-US" dirty="0" smtClean="0"/>
              <a:t>students solve my homework assignments multiple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0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Outcome: Increased confidence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890000" cy="5397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813" y="55626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50% participation, up from 0% in 2012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3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students like it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6000"/>
            <a:ext cx="8458200" cy="4024313"/>
          </a:xfrm>
        </p:spPr>
        <p:txBody>
          <a:bodyPr/>
          <a:lstStyle/>
          <a:p>
            <a:r>
              <a:rPr lang="en-US" sz="4100" dirty="0" smtClean="0"/>
              <a:t>100% of the students prefer athletic approach to traditional course structure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36553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"I learn more </a:t>
            </a:r>
            <a:r>
              <a:rPr lang="en-US" sz="4100" dirty="0"/>
              <a:t>this way due to having to remember what I’ve done rather than searching </a:t>
            </a:r>
            <a:r>
              <a:rPr lang="en-US" sz="4100" dirty="0" smtClean="0"/>
              <a:t>how </a:t>
            </a:r>
            <a:r>
              <a:rPr lang="en-US" sz="4100" dirty="0"/>
              <a:t>to do something and then forgetting soon after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55584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"During my initial attempt at the WODs, </a:t>
            </a:r>
            <a:r>
              <a:rPr lang="en-US" sz="4100" dirty="0"/>
              <a:t>I may </a:t>
            </a:r>
            <a:r>
              <a:rPr lang="en-US" sz="4100" dirty="0" smtClean="0"/>
              <a:t>implement </a:t>
            </a:r>
            <a:r>
              <a:rPr lang="en-US" sz="4100" dirty="0"/>
              <a:t>a solution that </a:t>
            </a:r>
            <a:r>
              <a:rPr lang="en-US" sz="4100" dirty="0" smtClean="0"/>
              <a:t>achieved </a:t>
            </a:r>
            <a:r>
              <a:rPr lang="en-US" sz="4100" dirty="0"/>
              <a:t>the goal but </a:t>
            </a:r>
            <a:r>
              <a:rPr lang="en-US" sz="4100" dirty="0" smtClean="0"/>
              <a:t>was inefficient </a:t>
            </a:r>
            <a:r>
              <a:rPr lang="en-US" sz="4100" dirty="0"/>
              <a:t>or poorly coded. </a:t>
            </a:r>
            <a:endParaRPr lang="en-US" sz="4100" dirty="0" smtClean="0"/>
          </a:p>
          <a:p>
            <a:r>
              <a:rPr lang="en-US" sz="4100" dirty="0" smtClean="0"/>
              <a:t>Being </a:t>
            </a:r>
            <a:r>
              <a:rPr lang="en-US" sz="4100" dirty="0"/>
              <a:t>able to watch the solution and repeat the WODs helped to solidify the material we were learning."</a:t>
            </a:r>
          </a:p>
        </p:txBody>
      </p:sp>
    </p:spTree>
    <p:extLst>
      <p:ext uri="{BB962C8B-B14F-4D97-AF65-F5344CB8AC3E}">
        <p14:creationId xmlns:p14="http://schemas.microsoft.com/office/powerpoint/2010/main" val="45591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"The in-class WODs simply reinforced what I should have practiced beforehand. </a:t>
            </a:r>
            <a:endParaRPr lang="en-US" sz="4100" dirty="0" smtClean="0"/>
          </a:p>
          <a:p>
            <a:endParaRPr lang="en-US" sz="4100" dirty="0"/>
          </a:p>
          <a:p>
            <a:r>
              <a:rPr lang="en-US" sz="4100" dirty="0" smtClean="0"/>
              <a:t>Whenever </a:t>
            </a:r>
            <a:r>
              <a:rPr lang="en-US" sz="4100" dirty="0"/>
              <a:t>I </a:t>
            </a:r>
            <a:r>
              <a:rPr lang="en-US" sz="4100" dirty="0" err="1"/>
              <a:t>DNF’ed</a:t>
            </a:r>
            <a:r>
              <a:rPr lang="en-US" sz="4100" dirty="0"/>
              <a:t> an in-class WOD it was </a:t>
            </a:r>
            <a:r>
              <a:rPr lang="en-US" sz="4100" dirty="0" smtClean="0"/>
              <a:t>because I </a:t>
            </a:r>
            <a:r>
              <a:rPr lang="en-US" sz="4100" dirty="0"/>
              <a:t>didn’t practice enough beforehand. "</a:t>
            </a:r>
          </a:p>
        </p:txBody>
      </p:sp>
    </p:spTree>
    <p:extLst>
      <p:ext uri="{BB962C8B-B14F-4D97-AF65-F5344CB8AC3E}">
        <p14:creationId xmlns:p14="http://schemas.microsoft.com/office/powerpoint/2010/main" val="189689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"I think the WODs did inadvertently produce competitive feelings but it was not a negative feeling. </a:t>
            </a:r>
            <a:endParaRPr lang="en-US" sz="4100" dirty="0" smtClean="0"/>
          </a:p>
          <a:p>
            <a:endParaRPr lang="en-US" sz="4100" dirty="0" smtClean="0"/>
          </a:p>
          <a:p>
            <a:r>
              <a:rPr lang="en-US" sz="4100" dirty="0" smtClean="0"/>
              <a:t>Rather</a:t>
            </a:r>
            <a:r>
              <a:rPr lang="en-US" sz="4100" dirty="0"/>
              <a:t>, it was a great way to push me to work harder if I felt that I was lagging behind my fellow classmates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88460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Preliminary 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810000"/>
          </a:xfrm>
        </p:spPr>
        <p:txBody>
          <a:bodyPr/>
          <a:lstStyle/>
          <a:p>
            <a:r>
              <a:rPr lang="en-US" sz="4100" dirty="0" smtClean="0"/>
              <a:t>Changes course design:</a:t>
            </a:r>
          </a:p>
          <a:p>
            <a:pPr lvl="1"/>
            <a:r>
              <a:rPr lang="en-US" sz="4100" dirty="0" smtClean="0"/>
              <a:t>Skill acquisition</a:t>
            </a:r>
          </a:p>
          <a:p>
            <a:pPr lvl="1"/>
            <a:r>
              <a:rPr lang="en-US" sz="4100" dirty="0" smtClean="0"/>
              <a:t>Instructor </a:t>
            </a:r>
            <a:r>
              <a:rPr lang="en-US" sz="4100" dirty="0" err="1" smtClean="0"/>
              <a:t>demonstres</a:t>
            </a:r>
            <a:r>
              <a:rPr lang="en-US" sz="4100" dirty="0" smtClean="0"/>
              <a:t> mastery</a:t>
            </a:r>
          </a:p>
          <a:p>
            <a:pPr lvl="1"/>
            <a:r>
              <a:rPr lang="en-US" sz="4100" dirty="0" smtClean="0"/>
              <a:t>Time is constrained resource</a:t>
            </a:r>
          </a:p>
        </p:txBody>
      </p:sp>
    </p:spTree>
    <p:extLst>
      <p:ext uri="{BB962C8B-B14F-4D97-AF65-F5344CB8AC3E}">
        <p14:creationId xmlns:p14="http://schemas.microsoft.com/office/powerpoint/2010/main" val="66829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Preliminary </a:t>
            </a:r>
            <a:r>
              <a:rPr lang="en-US" sz="2800" dirty="0" smtClean="0"/>
              <a:t>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43000"/>
            <a:ext cx="8801100" cy="5167313"/>
          </a:xfrm>
        </p:spPr>
        <p:txBody>
          <a:bodyPr/>
          <a:lstStyle/>
          <a:p>
            <a:pPr marL="242888" lvl="1" indent="0">
              <a:buNone/>
            </a:pPr>
            <a:endParaRPr lang="en-US" sz="4100" dirty="0"/>
          </a:p>
          <a:p>
            <a:r>
              <a:rPr lang="en-US" sz="4100" dirty="0" smtClean="0"/>
              <a:t>Students must:</a:t>
            </a:r>
          </a:p>
          <a:p>
            <a:pPr lvl="1"/>
            <a:r>
              <a:rPr lang="en-US" sz="4100" dirty="0" smtClean="0"/>
              <a:t>Focus on fluency</a:t>
            </a:r>
          </a:p>
          <a:p>
            <a:pPr lvl="1"/>
            <a:r>
              <a:rPr lang="en-US" sz="4100" dirty="0" smtClean="0"/>
              <a:t>Solve problems under pressure</a:t>
            </a:r>
          </a:p>
          <a:p>
            <a:pPr lvl="1"/>
            <a:r>
              <a:rPr lang="en-US" sz="4100" dirty="0" smtClean="0"/>
              <a:t>No </a:t>
            </a:r>
            <a:r>
              <a:rPr lang="en-US" sz="4100" dirty="0" err="1" smtClean="0"/>
              <a:t>googling</a:t>
            </a:r>
            <a:r>
              <a:rPr lang="en-US" sz="4100" dirty="0"/>
              <a:t> </a:t>
            </a:r>
            <a:r>
              <a:rPr lang="en-US" sz="4100" dirty="0" smtClean="0"/>
              <a:t>for the solution</a:t>
            </a:r>
          </a:p>
          <a:p>
            <a:pPr lvl="1"/>
            <a:endParaRPr lang="en-US" sz="4100" dirty="0"/>
          </a:p>
          <a:p>
            <a:endParaRPr lang="en-US" sz="4100" dirty="0" smtClean="0"/>
          </a:p>
        </p:txBody>
      </p:sp>
    </p:spTree>
    <p:extLst>
      <p:ext uri="{BB962C8B-B14F-4D97-AF65-F5344CB8AC3E}">
        <p14:creationId xmlns:p14="http://schemas.microsoft.com/office/powerpoint/2010/main" val="167853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Preliminary </a:t>
            </a:r>
            <a:r>
              <a:rPr lang="en-US" sz="2800" dirty="0" smtClean="0"/>
              <a:t>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9067800" cy="5167313"/>
          </a:xfrm>
        </p:spPr>
        <p:txBody>
          <a:bodyPr/>
          <a:lstStyle/>
          <a:p>
            <a:pPr marL="242888" lvl="1" indent="0">
              <a:buNone/>
            </a:pPr>
            <a:endParaRPr lang="en-US" sz="4100" dirty="0"/>
          </a:p>
          <a:p>
            <a:r>
              <a:rPr lang="en-US" sz="4100" dirty="0" smtClean="0"/>
              <a:t>Athletic approach not good for:</a:t>
            </a:r>
          </a:p>
          <a:p>
            <a:pPr lvl="1"/>
            <a:r>
              <a:rPr lang="en-US" sz="4100" dirty="0" smtClean="0"/>
              <a:t>Open-ended "research"</a:t>
            </a:r>
          </a:p>
          <a:p>
            <a:pPr lvl="1"/>
            <a:r>
              <a:rPr lang="en-US" sz="4100" dirty="0" smtClean="0"/>
              <a:t>Customer interaction</a:t>
            </a:r>
          </a:p>
          <a:p>
            <a:pPr lvl="1"/>
            <a:r>
              <a:rPr lang="en-US" sz="4100" dirty="0" smtClean="0"/>
              <a:t>Soft skill development</a:t>
            </a:r>
          </a:p>
          <a:p>
            <a:pPr lvl="1"/>
            <a:endParaRPr lang="en-US" sz="4100" dirty="0"/>
          </a:p>
          <a:p>
            <a:endParaRPr lang="en-US" sz="4100" dirty="0" smtClean="0"/>
          </a:p>
        </p:txBody>
      </p:sp>
    </p:spTree>
    <p:extLst>
      <p:ext uri="{BB962C8B-B14F-4D97-AF65-F5344CB8AC3E}">
        <p14:creationId xmlns:p14="http://schemas.microsoft.com/office/powerpoint/2010/main" val="118778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about next time? 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304800" y="1600200"/>
            <a:ext cx="8458200" cy="4633913"/>
          </a:xfrm>
        </p:spPr>
        <p:txBody>
          <a:bodyPr/>
          <a:lstStyle/>
          <a:p>
            <a:r>
              <a:rPr lang="en-US" sz="4100" dirty="0" smtClean="0"/>
              <a:t>How do I reuse and improve my Fall 2013 material?</a:t>
            </a:r>
          </a:p>
          <a:p>
            <a:endParaRPr lang="en-US" sz="4100" dirty="0"/>
          </a:p>
          <a:p>
            <a:r>
              <a:rPr lang="en-US" sz="4100" dirty="0" smtClean="0"/>
              <a:t>How can others use my athletic materials?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3204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3 at 3.56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t="2795" r="4346" b="6530"/>
          <a:stretch/>
        </p:blipFill>
        <p:spPr>
          <a:xfrm>
            <a:off x="533400" y="0"/>
            <a:ext cx="7696200" cy="68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3.5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3.5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4.0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3" y="0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2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4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526174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3962400" cy="762000"/>
          </a:xfrm>
        </p:spPr>
        <p:txBody>
          <a:bodyPr/>
          <a:lstStyle/>
          <a:p>
            <a:r>
              <a:rPr lang="en-US" sz="2800" dirty="0" smtClean="0"/>
              <a:t>Modules</a:t>
            </a:r>
            <a:endParaRPr lang="en-US" sz="28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12954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Outcomes</a:t>
            </a:r>
            <a:endParaRPr lang="en-US" sz="2800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-7730" y="25146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Readings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15461" y="37338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Experiences</a:t>
            </a:r>
            <a:endParaRPr lang="en-US" sz="2800" dirty="0"/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0" y="49530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Assessments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312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9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3657600" y="2438400"/>
            <a:ext cx="5181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39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Recap: Learning outcomes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91600" cy="4710113"/>
          </a:xfrm>
        </p:spPr>
        <p:txBody>
          <a:bodyPr/>
          <a:lstStyle/>
          <a:p>
            <a:r>
              <a:rPr lang="en-US" sz="2000" dirty="0" smtClean="0"/>
              <a:t>New ways to experiment on your students in the classroom</a:t>
            </a:r>
          </a:p>
          <a:p>
            <a:pPr lvl="1"/>
            <a:r>
              <a:rPr lang="en-US" sz="3200" dirty="0" smtClean="0"/>
              <a:t>Google "athletic software engineering"</a:t>
            </a:r>
          </a:p>
          <a:p>
            <a:pPr lvl="1"/>
            <a:endParaRPr lang="en-US" sz="4100" dirty="0"/>
          </a:p>
          <a:p>
            <a:endParaRPr lang="en-US" sz="2000" dirty="0" smtClean="0"/>
          </a:p>
          <a:p>
            <a:r>
              <a:rPr lang="en-US" sz="2000" dirty="0" smtClean="0"/>
              <a:t>A simple, open source technology for building course web sites</a:t>
            </a:r>
          </a:p>
          <a:p>
            <a:pPr lvl="1"/>
            <a:r>
              <a:rPr lang="en-US" sz="3200" dirty="0" smtClean="0"/>
              <a:t>Google "</a:t>
            </a:r>
            <a:r>
              <a:rPr lang="en-US" sz="3200" dirty="0" err="1" smtClean="0"/>
              <a:t>Morea</a:t>
            </a:r>
            <a:r>
              <a:rPr lang="en-US" sz="3200" dirty="0" smtClean="0"/>
              <a:t> Framework"</a:t>
            </a:r>
            <a:endParaRPr lang="en-US" sz="3200" dirty="0"/>
          </a:p>
          <a:p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41227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HEBS</a:t>
            </a:r>
            <a:endParaRPr lang="en-US" dirty="0"/>
          </a:p>
        </p:txBody>
      </p:sp>
      <p:pic>
        <p:nvPicPr>
          <p:cNvPr id="4" name="Picture 3" descr="Screen Shot 2014-08-14 at 10.01.1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t="4724" r="5011" b="11192"/>
          <a:stretch/>
        </p:blipFill>
        <p:spPr>
          <a:xfrm>
            <a:off x="76200" y="838200"/>
            <a:ext cx="8218518" cy="4828609"/>
          </a:xfrm>
          <a:prstGeom prst="rect">
            <a:avLst/>
          </a:prstGeom>
        </p:spPr>
      </p:pic>
      <p:pic>
        <p:nvPicPr>
          <p:cNvPr id="5" name="Picture 4" descr="2014-08-13 11.10.23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4237074" y="3899545"/>
            <a:ext cx="4906926" cy="29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WOD DNF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153400" cy="5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WOD elapsed time trends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3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0 at 8.1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94"/>
            <a:ext cx="9144000" cy="63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810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810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810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048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810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810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305800" y="5638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10%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305800" y="4800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305800" y="4114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30%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305800" y="3352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305800" y="2514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75%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90%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7270987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Retention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my pedagogy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7" b="99103" l="4839" r="93629">
                        <a14:foregroundMark x1="51613" y1="35202" x2="51613" y2="35202"/>
                        <a14:foregroundMark x1="38065" y1="44619" x2="38065" y2="44619"/>
                        <a14:foregroundMark x1="23952" y1="47982" x2="23952" y2="47982"/>
                        <a14:foregroundMark x1="13226" y1="59417" x2="13226" y2="59417"/>
                        <a14:foregroundMark x1="85323" y1="36099" x2="85323" y2="36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1600199"/>
            <a:ext cx="9067800" cy="3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14901</TotalTime>
  <Words>1018</Words>
  <Application>Microsoft Macintosh PowerPoint</Application>
  <PresentationFormat>On-screen Show (4:3)</PresentationFormat>
  <Paragraphs>261</Paragraphs>
  <Slides>79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2013-03-rbrewer-defense</vt:lpstr>
      <vt:lpstr>When students sprint: Experiences with  Athletic Software Engineering</vt:lpstr>
      <vt:lpstr>PowerPoint Presentation</vt:lpstr>
      <vt:lpstr>PowerPoint Presentation</vt:lpstr>
      <vt:lpstr>PowerPoint Presentation</vt:lpstr>
      <vt:lpstr>Learning outcomes</vt:lpstr>
      <vt:lpstr>Prelude: Bloom's Taxonomy</vt:lpstr>
      <vt:lpstr>Prelude: Bloom's Taxonomy</vt:lpstr>
      <vt:lpstr>Prelude: Bloom's Taxonomy</vt:lpstr>
      <vt:lpstr>Evolution of my pedagogy</vt:lpstr>
      <vt:lpstr>How can I create "deep" learning in my courses?</vt:lpstr>
      <vt:lpstr>Approach: Survey text + lecture</vt:lpstr>
      <vt:lpstr>Result</vt:lpstr>
      <vt:lpstr>Approach: Community projects</vt:lpstr>
      <vt:lpstr>Result</vt:lpstr>
      <vt:lpstr>Approach: Flipped classroom</vt:lpstr>
      <vt:lpstr>Result</vt:lpstr>
      <vt:lpstr>Approach: Super Metrics!</vt:lpstr>
      <vt:lpstr>Result</vt:lpstr>
      <vt:lpstr>Approach:   Athletic Software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where's the "athletics"?</vt:lpstr>
      <vt:lpstr>Making it athletic</vt:lpstr>
      <vt:lpstr>Making it athletic</vt:lpstr>
      <vt:lpstr>Making it athletic</vt:lpstr>
      <vt:lpstr>Making it athletic</vt:lpstr>
      <vt:lpstr>Example</vt:lpstr>
      <vt:lpstr>PowerPoint Presentation</vt:lpstr>
      <vt:lpstr>PowerPoint Presentation</vt:lpstr>
      <vt:lpstr>PowerPoint Presentation</vt:lpstr>
      <vt:lpstr>Question:  How to assess if a student has achieved "fluency"?</vt:lpstr>
      <vt:lpstr>Answer:  The "WOD" (Workout of the Day)</vt:lpstr>
      <vt:lpstr>WOD Logistics</vt:lpstr>
      <vt:lpstr>Each student has an envelope</vt:lpstr>
      <vt:lpstr>Envelopes contain an index card</vt:lpstr>
      <vt:lpstr>Students get their card</vt:lpstr>
      <vt:lpstr>Once class is ready:   I provide URL to WOD  and start timer</vt:lpstr>
      <vt:lpstr>Students race against the clock</vt:lpstr>
      <vt:lpstr>When finished, students raise hand</vt:lpstr>
      <vt:lpstr>Early finishers wait outside</vt:lpstr>
      <vt:lpstr>After class, I check submission</vt:lpstr>
      <vt:lpstr>3 Steps to Athletic Learning</vt:lpstr>
      <vt:lpstr>So how did this work out?</vt:lpstr>
      <vt:lpstr>Outcome: WODs are stressful...</vt:lpstr>
      <vt:lpstr>... but humans habituate</vt:lpstr>
      <vt:lpstr>Outcome: Students practiced!</vt:lpstr>
      <vt:lpstr>Practice WOD statistics</vt:lpstr>
      <vt:lpstr>For the first time in 25 years, students solve my homework assignments multiple times.</vt:lpstr>
      <vt:lpstr>Outcome: Increased confidence</vt:lpstr>
      <vt:lpstr>Outcome: students like it</vt:lpstr>
      <vt:lpstr>Student Evaluations</vt:lpstr>
      <vt:lpstr>Student Evaluations</vt:lpstr>
      <vt:lpstr>Student Evaluations</vt:lpstr>
      <vt:lpstr>Student Evaluations</vt:lpstr>
      <vt:lpstr>Preliminary Lessons Learned</vt:lpstr>
      <vt:lpstr>Preliminary Lessons Learned</vt:lpstr>
      <vt:lpstr>Preliminary Lessons Learned</vt:lpstr>
      <vt:lpstr>What about next time? </vt:lpstr>
      <vt:lpstr>PowerPoint Presentation</vt:lpstr>
      <vt:lpstr>PowerPoint Presentation</vt:lpstr>
      <vt:lpstr>PowerPoint Presentation</vt:lpstr>
      <vt:lpstr>PowerPoint Presentation</vt:lpstr>
      <vt:lpstr>Modules</vt:lpstr>
      <vt:lpstr>Recap: Bloom's Taxonomy</vt:lpstr>
      <vt:lpstr>Recap: Bloom's Taxonomy</vt:lpstr>
      <vt:lpstr>Recap: Learning outcomes</vt:lpstr>
      <vt:lpstr>Thank you!</vt:lpstr>
      <vt:lpstr>HEBS</vt:lpstr>
      <vt:lpstr>WOD DNF Trends</vt:lpstr>
      <vt:lpstr>WOD elapsed time trends</vt:lpstr>
      <vt:lpstr>PowerPoint Presentation</vt:lpstr>
      <vt:lpstr>PowerPoint Presentation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1316</cp:revision>
  <cp:lastPrinted>2014-08-13T22:08:30Z</cp:lastPrinted>
  <dcterms:created xsi:type="dcterms:W3CDTF">2011-11-17T07:19:41Z</dcterms:created>
  <dcterms:modified xsi:type="dcterms:W3CDTF">2014-08-16T05:12:58Z</dcterms:modified>
</cp:coreProperties>
</file>